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58"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CCFF33"/>
    <a:srgbClr val="FFFF99"/>
    <a:srgbClr val="FFC489"/>
    <a:srgbClr val="FFB871"/>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111431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257199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106509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66505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4174476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1808150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6C7A297-26FA-48C2-B537-78EF6B1ACD27}"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359513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6C7A297-26FA-48C2-B537-78EF6B1ACD27}" type="datetimeFigureOut">
              <a:rPr lang="en-GB" smtClean="0"/>
              <a:t>21/07/2022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981780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6C7A297-26FA-48C2-B537-78EF6B1ACD27}" type="datetimeFigureOut">
              <a:rPr lang="en-GB" smtClean="0"/>
              <a:t>21/07/2022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973434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7A297-26FA-48C2-B537-78EF6B1ACD27}" type="datetimeFigureOut">
              <a:rPr lang="en-GB" smtClean="0"/>
              <a:t>21/07/2022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85630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C7A297-26FA-48C2-B537-78EF6B1ACD27}"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69304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113729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C7A297-26FA-48C2-B537-78EF6B1ACD27}"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103908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1957616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2061613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C7A297-26FA-48C2-B537-78EF6B1ACD27}"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69518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6C7A297-26FA-48C2-B537-78EF6B1ACD27}"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10865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6C7A297-26FA-48C2-B537-78EF6B1ACD27}" type="datetimeFigureOut">
              <a:rPr lang="en-GB" smtClean="0"/>
              <a:t>21/07/2022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89937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6C7A297-26FA-48C2-B537-78EF6B1ACD27}" type="datetimeFigureOut">
              <a:rPr lang="en-GB" smtClean="0"/>
              <a:t>21/07/2022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2471147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7A297-26FA-48C2-B537-78EF6B1ACD27}" type="datetimeFigureOut">
              <a:rPr lang="en-GB" smtClean="0"/>
              <a:t>21/07/2022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302610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C7A297-26FA-48C2-B537-78EF6B1ACD27}"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1184118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C7A297-26FA-48C2-B537-78EF6B1ACD27}"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E12CE-B8D4-4EB5-98E8-5A29A4B04E3A}" type="slidenum">
              <a:rPr lang="en-GB" smtClean="0"/>
              <a:t>‹#›</a:t>
            </a:fld>
            <a:endParaRPr lang="en-GB"/>
          </a:p>
        </p:txBody>
      </p:sp>
    </p:spTree>
    <p:extLst>
      <p:ext uri="{BB962C8B-B14F-4D97-AF65-F5344CB8AC3E}">
        <p14:creationId xmlns:p14="http://schemas.microsoft.com/office/powerpoint/2010/main" val="270530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7A297-26FA-48C2-B537-78EF6B1ACD27}" type="datetimeFigureOut">
              <a:rPr lang="en-GB" smtClean="0"/>
              <a:t>21/07/2022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E12CE-B8D4-4EB5-98E8-5A29A4B04E3A}" type="slidenum">
              <a:rPr lang="en-GB" smtClean="0"/>
              <a:t>‹#›</a:t>
            </a:fld>
            <a:endParaRPr lang="en-GB"/>
          </a:p>
        </p:txBody>
      </p:sp>
    </p:spTree>
    <p:extLst>
      <p:ext uri="{BB962C8B-B14F-4D97-AF65-F5344CB8AC3E}">
        <p14:creationId xmlns:p14="http://schemas.microsoft.com/office/powerpoint/2010/main" val="3267116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7A297-26FA-48C2-B537-78EF6B1ACD27}" type="datetimeFigureOut">
              <a:rPr lang="en-GB" smtClean="0"/>
              <a:t>21/07/2022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E12CE-B8D4-4EB5-98E8-5A29A4B04E3A}" type="slidenum">
              <a:rPr lang="en-GB" smtClean="0"/>
              <a:t>‹#›</a:t>
            </a:fld>
            <a:endParaRPr lang="en-GB"/>
          </a:p>
        </p:txBody>
      </p:sp>
    </p:spTree>
    <p:extLst>
      <p:ext uri="{BB962C8B-B14F-4D97-AF65-F5344CB8AC3E}">
        <p14:creationId xmlns:p14="http://schemas.microsoft.com/office/powerpoint/2010/main" val="2463029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72290" y="2484403"/>
            <a:ext cx="8516700" cy="181217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ounded Rectangle 13"/>
          <p:cNvSpPr/>
          <p:nvPr/>
        </p:nvSpPr>
        <p:spPr>
          <a:xfrm>
            <a:off x="150769" y="156754"/>
            <a:ext cx="3820340" cy="21916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Ravie" panose="04040805050809020602" pitchFamily="8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Ravie" panose="04040805050809020602" pitchFamily="82" charset="0"/>
                <a:ea typeface="+mn-ea"/>
                <a:cs typeface="+mn-cs"/>
              </a:rPr>
              <a:t>Organisation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Start time: </a:t>
            </a:r>
            <a:r>
              <a:rPr kumimoji="0" lang="en-GB"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8.45am </a:t>
            </a:r>
            <a:endPar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End time: 3.15pm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All children can enter the classroom as they arrive through the main gate.  Children will have an early morning activity ready for them as they prepare for the school day.  All children will leave school at 3.15pm.  Please ensure children arrive on time and the office is informed of any absence by 9am.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Rounded Rectangle 18"/>
          <p:cNvSpPr/>
          <p:nvPr/>
        </p:nvSpPr>
        <p:spPr>
          <a:xfrm>
            <a:off x="151348" y="4432626"/>
            <a:ext cx="5517931" cy="230780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rPr>
              <a:t>Homework</a:t>
            </a:r>
            <a:endParaRPr kumimoji="0" lang="en-GB" sz="1600" b="0" i="0" u="none" strike="noStrike" kern="1200" cap="none" spc="0" normalizeH="0" baseline="0" noProof="0" dirty="0">
              <a:ln>
                <a:noFill/>
              </a:ln>
              <a:solidFill>
                <a:prstClr val="black"/>
              </a:solidFill>
              <a:effectLst/>
              <a:uLnTx/>
              <a:uFillTx/>
              <a:latin typeface="Ravie" panose="04040805050809020602" pitchFamily="8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Homework will be set every Friday, and should be returned to school by the following Tuesday.  Children are encouraged to complete as much as they can in a reasonable amount of time for your child.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tx1"/>
              </a:solidFill>
              <a:effectLst/>
              <a:uLnTx/>
              <a:uFillTx/>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Homework will focus on the learning completed in school that week, to consolidate what has been taught in English, Maths and the foundation subjects.  Children in will be set weekly spellings to support vocabulary building.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ounded Rectangle 27"/>
          <p:cNvSpPr/>
          <p:nvPr/>
        </p:nvSpPr>
        <p:spPr>
          <a:xfrm>
            <a:off x="4231423" y="286638"/>
            <a:ext cx="3798434" cy="2182106"/>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rPr>
              <a:t>PE </a:t>
            </a:r>
            <a:r>
              <a:rPr kumimoji="0" lang="en-GB" sz="1800" b="0" i="0" u="none" strike="noStrike" kern="1200" cap="none" spc="0" normalizeH="0" baseline="0" noProof="0" dirty="0">
                <a:ln>
                  <a:noFill/>
                </a:ln>
                <a:solidFill>
                  <a:prstClr val="black"/>
                </a:solidFill>
                <a:effectLst/>
                <a:uLnTx/>
                <a:uFillTx/>
                <a:latin typeface="Ravie" panose="04040805050809020602" pitchFamily="82" charset="0"/>
                <a:ea typeface="+mn-ea"/>
                <a:cs typeface="+mn-cs"/>
              </a:rPr>
              <a:t>Days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 days are Wednesday and Friday and children should come in to school </a:t>
            </a:r>
            <a:r>
              <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wearing</a:t>
            </a: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their PE kit. </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smtClean="0">
              <a:solidFill>
                <a:prstClr val="black"/>
              </a:solidFill>
              <a:latin typeface="Ravie" panose="040408050508090206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Ravie" panose="040408050508090206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smtClean="0">
              <a:solidFill>
                <a:prstClr val="black"/>
              </a:solidFill>
              <a:latin typeface="Ravie" panose="040408050508090206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Ravie" panose="040408050508090206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smtClean="0">
              <a:solidFill>
                <a:prstClr val="black"/>
              </a:solidFill>
              <a:latin typeface="Ravie" panose="040408050508090206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solidFill>
                  <a:prstClr val="black"/>
                </a:solidFill>
                <a:latin typeface="Ravie" panose="04040805050809020602" pitchFamily="82" charset="0"/>
              </a:rPr>
              <a:t>Autumn</a:t>
            </a:r>
            <a:r>
              <a:rPr kumimoji="0" lang="en-GB" sz="18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rPr>
              <a:t> </a:t>
            </a:r>
            <a:r>
              <a:rPr kumimoji="0" lang="en-GB" sz="1800" b="0" i="0" u="none" strike="noStrike" kern="1200" cap="none" spc="0" normalizeH="0" baseline="0" noProof="0" dirty="0">
                <a:ln>
                  <a:noFill/>
                </a:ln>
                <a:solidFill>
                  <a:prstClr val="black"/>
                </a:solidFill>
                <a:effectLst/>
                <a:uLnTx/>
                <a:uFillTx/>
                <a:latin typeface="Ravie" panose="04040805050809020602" pitchFamily="82" charset="0"/>
                <a:ea typeface="+mn-ea"/>
                <a:cs typeface="+mn-cs"/>
              </a:rPr>
              <a:t>Term 2022</a:t>
            </a:r>
          </a:p>
        </p:txBody>
      </p:sp>
      <p:sp>
        <p:nvSpPr>
          <p:cNvPr id="5" name="TextBox 4"/>
          <p:cNvSpPr txBox="1"/>
          <p:nvPr/>
        </p:nvSpPr>
        <p:spPr>
          <a:xfrm>
            <a:off x="1876065" y="3156390"/>
            <a:ext cx="8306789" cy="769441"/>
          </a:xfrm>
          <a:prstGeom prst="rect">
            <a:avLst/>
          </a:prstGeom>
          <a:noFill/>
        </p:spPr>
        <p:txBody>
          <a:bodyPr wrap="square" rtlCol="0">
            <a:spAutoFit/>
          </a:bodyPr>
          <a:lstStyle/>
          <a:p>
            <a:pPr algn="ctr"/>
            <a:r>
              <a:rPr lang="en-GB" sz="1100" dirty="0" smtClean="0">
                <a:latin typeface="Arial" panose="020B0604020202020204" pitchFamily="34" charset="0"/>
                <a:cs typeface="Arial" panose="020B0604020202020204" pitchFamily="34" charset="0"/>
              </a:rPr>
              <a:t>I hope </a:t>
            </a:r>
            <a:r>
              <a:rPr lang="en-GB" sz="1100" dirty="0">
                <a:latin typeface="Arial" panose="020B0604020202020204" pitchFamily="34" charset="0"/>
                <a:cs typeface="Arial" panose="020B0604020202020204" pitchFamily="34" charset="0"/>
              </a:rPr>
              <a:t>you all had a restful </a:t>
            </a:r>
            <a:r>
              <a:rPr lang="en-GB" sz="1100" dirty="0" smtClean="0">
                <a:latin typeface="Arial" panose="020B0604020202020204" pitchFamily="34" charset="0"/>
                <a:cs typeface="Arial" panose="020B0604020202020204" pitchFamily="34" charset="0"/>
              </a:rPr>
              <a:t>Summer </a:t>
            </a:r>
            <a:r>
              <a:rPr lang="en-GB" sz="1100" dirty="0">
                <a:latin typeface="Arial" panose="020B0604020202020204" pitchFamily="34" charset="0"/>
                <a:cs typeface="Arial" panose="020B0604020202020204" pitchFamily="34" charset="0"/>
              </a:rPr>
              <a:t>break and welcome to </a:t>
            </a:r>
            <a:r>
              <a:rPr lang="en-GB" sz="1100" dirty="0" smtClean="0">
                <a:latin typeface="Arial" panose="020B0604020202020204" pitchFamily="34" charset="0"/>
                <a:cs typeface="Arial" panose="020B0604020202020204" pitchFamily="34" charset="0"/>
              </a:rPr>
              <a:t>our autumn term</a:t>
            </a:r>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It has been wonderful to welcome all the children back to school.  We hope you had an enjoyable summer break.  We are looking forward to being part of your child’s learning this year.  </a:t>
            </a:r>
            <a:r>
              <a:rPr lang="en-GB" sz="1100" dirty="0" smtClean="0">
                <a:latin typeface="Arial" panose="020B0604020202020204" pitchFamily="34" charset="0"/>
                <a:cs typeface="Arial" panose="020B0604020202020204" pitchFamily="34" charset="0"/>
              </a:rPr>
              <a:t>Mrs Calvert, </a:t>
            </a:r>
            <a:r>
              <a:rPr lang="en-GB" sz="1100" dirty="0">
                <a:latin typeface="Arial" panose="020B0604020202020204" pitchFamily="34" charset="0"/>
                <a:cs typeface="Arial" panose="020B0604020202020204" pitchFamily="34" charset="0"/>
              </a:rPr>
              <a:t>who is the new teaching assistant, in Oak Class can’t wait to be part of your child’s </a:t>
            </a:r>
            <a:r>
              <a:rPr lang="en-GB" sz="1100" dirty="0" smtClean="0">
                <a:latin typeface="Arial" panose="020B0604020202020204" pitchFamily="34" charset="0"/>
                <a:cs typeface="Arial" panose="020B0604020202020204" pitchFamily="34" charset="0"/>
              </a:rPr>
              <a:t>journey and will work with the children for four days.      </a:t>
            </a:r>
            <a:endParaRPr lang="en-GB" sz="1100" dirty="0">
              <a:latin typeface="Arial" panose="020B0604020202020204" pitchFamily="34" charset="0"/>
              <a:cs typeface="Arial" panose="020B0604020202020204" pitchFamily="34" charset="0"/>
            </a:endParaRPr>
          </a:p>
        </p:txBody>
      </p:sp>
      <p:sp>
        <p:nvSpPr>
          <p:cNvPr id="16" name="Rounded Rectangle 15"/>
          <p:cNvSpPr/>
          <p:nvPr/>
        </p:nvSpPr>
        <p:spPr>
          <a:xfrm>
            <a:off x="8216538" y="153186"/>
            <a:ext cx="3840480" cy="219516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smtClean="0">
              <a:solidFill>
                <a:prstClr val="black"/>
              </a:solidFill>
              <a:latin typeface="Ravie" panose="040408050508090206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prstClr val="black"/>
                </a:solidFill>
                <a:latin typeface="Ravie" panose="04040805050809020602" pitchFamily="82" charset="0"/>
              </a:rPr>
              <a:t>Daily</a:t>
            </a:r>
            <a:r>
              <a:rPr kumimoji="0" lang="en-GB" sz="16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rPr>
              <a:t> Reading</a:t>
            </a:r>
            <a:r>
              <a:rPr kumimoji="0" lang="en-GB" sz="24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It is important that you try to hear your child read every day for at least 5-10 minutes. You could also read a story to your them so that they are exposed to a range of vocabulary. </a:t>
            </a:r>
            <a:endParaRPr kumimoji="0" lang="en-GB" sz="1050"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050" dirty="0">
              <a:solidFill>
                <a:schemeClr val="tx1"/>
              </a:solidFill>
              <a:latin typeface="Arial" panose="020B0604020202020204" pitchFamily="34" charset="0"/>
              <a:cs typeface="Arial" panose="020B0604020202020204" pitchFamily="34" charset="0"/>
            </a:endParaRPr>
          </a:p>
          <a:p>
            <a:pPr algn="just">
              <a:defRPr/>
            </a:pPr>
            <a:r>
              <a:rPr lang="en-GB" sz="1050" dirty="0">
                <a:solidFill>
                  <a:schemeClr val="tx1"/>
                </a:solidFill>
                <a:latin typeface="Arial" panose="020B0604020202020204" pitchFamily="34" charset="0"/>
                <a:cs typeface="Arial" panose="020B0604020202020204" pitchFamily="34" charset="0"/>
              </a:rPr>
              <a:t>Reading continues to be a high priority for all children and they will be taught how to deduce, infer or interpret information, events or ideas from a text. Children should be encouraged to read different genres and answer questions on accelerated reader.</a:t>
            </a:r>
            <a:endParaRPr lang="en-GB" sz="1050"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Ravie" panose="04040805050809020602" pitchFamily="82" charset="0"/>
                <a:ea typeface="+mn-ea"/>
                <a:cs typeface="+mn-cs"/>
              </a:rPr>
              <a:t> </a:t>
            </a:r>
            <a:endParaRPr kumimoji="0" lang="en-GB" sz="1800" b="0" i="0" u="none" strike="noStrike" kern="1200" cap="none" spc="0" normalizeH="0" baseline="0" noProof="0" dirty="0">
              <a:ln>
                <a:noFill/>
              </a:ln>
              <a:solidFill>
                <a:prstClr val="black"/>
              </a:solidFill>
              <a:effectLst/>
              <a:uLnTx/>
              <a:uFillTx/>
              <a:latin typeface="Ravie" panose="04040805050809020602" pitchFamily="82" charset="0"/>
              <a:ea typeface="+mn-ea"/>
              <a:cs typeface="+mn-cs"/>
            </a:endParaRPr>
          </a:p>
        </p:txBody>
      </p:sp>
      <p:sp>
        <p:nvSpPr>
          <p:cNvPr id="3" name="TextBox 2"/>
          <p:cNvSpPr txBox="1"/>
          <p:nvPr/>
        </p:nvSpPr>
        <p:spPr>
          <a:xfrm>
            <a:off x="8620298" y="3611692"/>
            <a:ext cx="162537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smtClean="0">
                <a:ln>
                  <a:noFill/>
                </a:ln>
                <a:effectLst/>
                <a:uLnTx/>
                <a:uFillTx/>
                <a:latin typeface="Arial" panose="020B0604020202020204" pitchFamily="34" charset="0"/>
                <a:ea typeface="+mn-ea"/>
                <a:cs typeface="Arial" panose="020B0604020202020204" pitchFamily="34" charset="0"/>
              </a:rPr>
              <a:t>Mrs</a:t>
            </a:r>
            <a:r>
              <a:rPr kumimoji="0" lang="en-GB" sz="1200" b="0" i="1" u="none" strike="noStrike" kern="1200" cap="none" spc="0" normalizeH="0" noProof="0" dirty="0" smtClean="0">
                <a:ln>
                  <a:noFill/>
                </a:ln>
                <a:effectLst/>
                <a:uLnTx/>
                <a:uFillTx/>
                <a:latin typeface="Arial" panose="020B0604020202020204" pitchFamily="34" charset="0"/>
                <a:ea typeface="+mn-ea"/>
                <a:cs typeface="Arial" panose="020B0604020202020204" pitchFamily="34" charset="0"/>
              </a:rPr>
              <a:t> </a:t>
            </a:r>
            <a:r>
              <a:rPr kumimoji="0" lang="en-GB" sz="1200" b="0" i="1" u="none" strike="noStrike" kern="1200" cap="none" spc="0" normalizeH="0" noProof="0" dirty="0">
                <a:ln>
                  <a:noFill/>
                </a:ln>
                <a:effectLst/>
                <a:uLnTx/>
                <a:uFillTx/>
                <a:latin typeface="Arial" panose="020B0604020202020204" pitchFamily="34" charset="0"/>
                <a:ea typeface="+mn-ea"/>
                <a:cs typeface="Arial" panose="020B0604020202020204" pitchFamily="34" charset="0"/>
              </a:rPr>
              <a:t>Okoturo</a:t>
            </a:r>
            <a:endParaRPr kumimoji="0" lang="en-GB" sz="1200" b="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latin typeface="Arial" panose="020B0604020202020204" pitchFamily="34" charset="0"/>
                <a:cs typeface="Arial" panose="020B0604020202020204" pitchFamily="34" charset="0"/>
              </a:rPr>
              <a:t>Oak</a:t>
            </a:r>
            <a:r>
              <a:rPr kumimoji="0" lang="en-GB" sz="1200" b="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class teacher </a:t>
            </a:r>
          </a:p>
        </p:txBody>
      </p:sp>
      <p:pic>
        <p:nvPicPr>
          <p:cNvPr id="1030" name="Picture 6" descr="Oak, Tree, Summer, Branches, Leaves, Trunk, Ma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729" y="2547665"/>
            <a:ext cx="707584" cy="62741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Oak, Tree, Summer, Branches, Leaves, Trunk, Ma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38090" y="2538431"/>
            <a:ext cx="707584" cy="62741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5938633" y="4428310"/>
            <a:ext cx="5696018" cy="2312123"/>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600" dirty="0">
                <a:solidFill>
                  <a:prstClr val="black"/>
                </a:solidFill>
                <a:latin typeface="Ravie" panose="04040805050809020602" pitchFamily="82" charset="0"/>
              </a:rPr>
              <a:t>N</a:t>
            </a:r>
            <a:r>
              <a:rPr lang="en-US" sz="1600" dirty="0" smtClean="0">
                <a:solidFill>
                  <a:prstClr val="black"/>
                </a:solidFill>
                <a:latin typeface="Ravie" panose="04040805050809020602" pitchFamily="82" charset="0"/>
              </a:rPr>
              <a:t>ature Explorers</a:t>
            </a:r>
          </a:p>
          <a:p>
            <a:pPr algn="ctr">
              <a:defRPr/>
            </a:pPr>
            <a:r>
              <a:rPr lang="en-GB" sz="1050" dirty="0" smtClean="0">
                <a:solidFill>
                  <a:prstClr val="black"/>
                </a:solidFill>
                <a:latin typeface="Arial" panose="020B0604020202020204" pitchFamily="34" charset="0"/>
                <a:cs typeface="Arial" panose="020B0604020202020204" pitchFamily="34" charset="0"/>
              </a:rPr>
              <a:t>At some time in the year, every child in Oak Class </a:t>
            </a:r>
            <a:r>
              <a:rPr lang="en-GB" sz="1050" dirty="0">
                <a:solidFill>
                  <a:prstClr val="black"/>
                </a:solidFill>
                <a:latin typeface="Arial" panose="020B0604020202020204" pitchFamily="34" charset="0"/>
                <a:cs typeface="Arial" panose="020B0604020202020204" pitchFamily="34" charset="0"/>
              </a:rPr>
              <a:t>will </a:t>
            </a:r>
            <a:r>
              <a:rPr lang="en-GB" sz="1050" dirty="0" smtClean="0">
                <a:solidFill>
                  <a:prstClr val="black"/>
                </a:solidFill>
                <a:latin typeface="Arial" panose="020B0604020202020204" pitchFamily="34" charset="0"/>
                <a:cs typeface="Arial" panose="020B0604020202020204" pitchFamily="34" charset="0"/>
              </a:rPr>
              <a:t>take part/enjoy </a:t>
            </a:r>
            <a:r>
              <a:rPr lang="en-GB" sz="1050" dirty="0">
                <a:solidFill>
                  <a:prstClr val="black"/>
                </a:solidFill>
                <a:latin typeface="Arial" panose="020B0604020202020204" pitchFamily="34" charset="0"/>
                <a:cs typeface="Arial" panose="020B0604020202020204" pitchFamily="34" charset="0"/>
              </a:rPr>
              <a:t>nature explorer sessions with Mrs </a:t>
            </a:r>
            <a:r>
              <a:rPr lang="en-GB" sz="1050" dirty="0" smtClean="0">
                <a:solidFill>
                  <a:prstClr val="black"/>
                </a:solidFill>
                <a:latin typeface="Arial" panose="020B0604020202020204" pitchFamily="34" charset="0"/>
                <a:cs typeface="Arial" panose="020B0604020202020204" pitchFamily="34" charset="0"/>
              </a:rPr>
              <a:t>Foot. During </a:t>
            </a:r>
            <a:r>
              <a:rPr lang="en-GB" sz="1050" dirty="0">
                <a:solidFill>
                  <a:prstClr val="black"/>
                </a:solidFill>
                <a:latin typeface="Arial" panose="020B0604020202020204" pitchFamily="34" charset="0"/>
                <a:cs typeface="Arial" panose="020B0604020202020204" pitchFamily="34" charset="0"/>
              </a:rPr>
              <a:t>these sessions pupils will use the outdoors to learn about the environment, plants and nature. </a:t>
            </a:r>
          </a:p>
          <a:p>
            <a:pPr lvl="0" algn="ctr">
              <a:defRPr/>
            </a:pPr>
            <a:endParaRPr lang="en-GB" sz="1600" dirty="0">
              <a:solidFill>
                <a:prstClr val="black"/>
              </a:solidFill>
              <a:latin typeface="Ravie" panose="04040805050809020602" pitchFamily="82" charset="0"/>
            </a:endParaRPr>
          </a:p>
        </p:txBody>
      </p:sp>
      <p:pic>
        <p:nvPicPr>
          <p:cNvPr id="22" name="Picture 21" descr="Gymnast Stick Man, Man, Stick, Gymnastics, Stick M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6999" y="1279354"/>
            <a:ext cx="1304923" cy="92296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Spring Flower, Spring, Tulips, Bloom, Nature, Flower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0640" y="4361695"/>
            <a:ext cx="740423" cy="95882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Spring Flower, Spring, Tulips, Bloom, Nature, Flower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85417" y="5584371"/>
            <a:ext cx="766248" cy="992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06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04457" y="2629940"/>
            <a:ext cx="5734594" cy="1699174"/>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latin typeface="Ravie" charset="0"/>
              <a:ea typeface="Ravie" charset="0"/>
              <a:cs typeface="Ravie" charset="0"/>
            </a:endParaRPr>
          </a:p>
          <a:p>
            <a:pPr algn="ctr"/>
            <a:endParaRPr lang="en-GB" sz="2800" dirty="0">
              <a:solidFill>
                <a:schemeClr val="tx1"/>
              </a:solidFill>
              <a:latin typeface="Ravie" charset="0"/>
              <a:ea typeface="Ravie" charset="0"/>
              <a:cs typeface="Ravie" charset="0"/>
            </a:endParaRPr>
          </a:p>
          <a:p>
            <a:pPr algn="ctr"/>
            <a:endParaRPr lang="en-GB" sz="2800" b="1" dirty="0" smtClean="0">
              <a:solidFill>
                <a:schemeClr val="tx1"/>
              </a:solidFill>
              <a:latin typeface="Ravie" panose="04040805050809020602" pitchFamily="82" charset="0"/>
            </a:endParaRPr>
          </a:p>
          <a:p>
            <a:pPr algn="ctr"/>
            <a:endParaRPr lang="en-GB" sz="2800" b="1" dirty="0">
              <a:solidFill>
                <a:schemeClr val="tx1"/>
              </a:solidFill>
              <a:latin typeface="Ravie" panose="04040805050809020602" pitchFamily="82" charset="0"/>
            </a:endParaRPr>
          </a:p>
          <a:p>
            <a:pPr algn="ctr"/>
            <a:r>
              <a:rPr lang="en-GB" sz="2800" b="1" dirty="0" smtClean="0">
                <a:solidFill>
                  <a:schemeClr val="tx1"/>
                </a:solidFill>
                <a:latin typeface="Ravie" panose="04040805050809020602" pitchFamily="82" charset="0"/>
              </a:rPr>
              <a:t>Curriculum </a:t>
            </a:r>
            <a:r>
              <a:rPr lang="en-GB" sz="2800" b="1" dirty="0">
                <a:solidFill>
                  <a:schemeClr val="tx1"/>
                </a:solidFill>
                <a:latin typeface="Ravie" panose="04040805050809020602" pitchFamily="82" charset="0"/>
              </a:rPr>
              <a:t>Newsletter</a:t>
            </a:r>
          </a:p>
          <a:p>
            <a:pPr algn="ctr"/>
            <a:r>
              <a:rPr lang="en-GB" sz="2800" b="1" dirty="0">
                <a:solidFill>
                  <a:schemeClr val="tx1"/>
                </a:solidFill>
                <a:latin typeface="Ravie" panose="04040805050809020602" pitchFamily="82" charset="0"/>
              </a:rPr>
              <a:t>Oak Class </a:t>
            </a:r>
          </a:p>
          <a:p>
            <a:pPr algn="ctr"/>
            <a:r>
              <a:rPr lang="en-GB" sz="2800" dirty="0">
                <a:solidFill>
                  <a:schemeClr val="tx1"/>
                </a:solidFill>
              </a:rPr>
              <a:t> </a:t>
            </a:r>
          </a:p>
          <a:p>
            <a:pPr algn="ctr"/>
            <a:endParaRPr lang="en-GB" sz="2800" dirty="0">
              <a:solidFill>
                <a:sysClr val="windowText" lastClr="000000"/>
              </a:solidFill>
            </a:endParaRPr>
          </a:p>
          <a:p>
            <a:pPr algn="ctr"/>
            <a:endParaRPr lang="en-GB" sz="2800" dirty="0">
              <a:solidFill>
                <a:sysClr val="windowText" lastClr="000000"/>
              </a:solidFill>
            </a:endParaRPr>
          </a:p>
          <a:p>
            <a:pPr algn="ctr"/>
            <a:endParaRPr lang="en-GB" sz="2800" dirty="0">
              <a:solidFill>
                <a:sysClr val="windowText" lastClr="000000"/>
              </a:solidFill>
            </a:endParaRPr>
          </a:p>
        </p:txBody>
      </p:sp>
      <p:sp>
        <p:nvSpPr>
          <p:cNvPr id="14" name="Rounded Rectangle 13"/>
          <p:cNvSpPr/>
          <p:nvPr/>
        </p:nvSpPr>
        <p:spPr>
          <a:xfrm>
            <a:off x="150769" y="156754"/>
            <a:ext cx="3821156" cy="2200684"/>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sz="1100" b="1" u="sng" dirty="0" smtClean="0">
              <a:solidFill>
                <a:schemeClr val="tx1"/>
              </a:solidFill>
              <a:latin typeface="+mj-lt"/>
            </a:endParaRPr>
          </a:p>
          <a:p>
            <a:pPr algn="ctr"/>
            <a:endParaRPr lang="en-GB" sz="1100" b="1" u="sng" dirty="0">
              <a:solidFill>
                <a:schemeClr val="tx1"/>
              </a:solidFill>
              <a:latin typeface="+mj-lt"/>
            </a:endParaRPr>
          </a:p>
          <a:p>
            <a:pPr algn="ctr"/>
            <a:r>
              <a:rPr lang="en-GB" sz="1600" b="1" u="sng" dirty="0" smtClean="0">
                <a:solidFill>
                  <a:schemeClr val="tx1"/>
                </a:solidFill>
                <a:latin typeface="Ravie" panose="04040805050809020602" pitchFamily="82" charset="0"/>
              </a:rPr>
              <a:t>English</a:t>
            </a:r>
            <a:endParaRPr lang="en-GB" sz="1600" b="1" u="sng" dirty="0">
              <a:solidFill>
                <a:schemeClr val="tx1"/>
              </a:solidFill>
              <a:latin typeface="Ravie" panose="04040805050809020602" pitchFamily="82" charset="0"/>
            </a:endParaRPr>
          </a:p>
          <a:p>
            <a:pPr algn="just"/>
            <a:r>
              <a:rPr lang="en-GB" sz="1050" b="1" dirty="0" smtClean="0">
                <a:solidFill>
                  <a:schemeClr val="tx1"/>
                </a:solidFill>
                <a:cs typeface="Arial" panose="020B0604020202020204" pitchFamily="34" charset="0"/>
              </a:rPr>
              <a:t>Traditional fables </a:t>
            </a:r>
            <a:r>
              <a:rPr lang="en-GB" sz="1050" dirty="0" smtClean="0">
                <a:solidFill>
                  <a:schemeClr val="tx1"/>
                </a:solidFill>
                <a:cs typeface="Arial" panose="020B0604020202020204" pitchFamily="34" charset="0"/>
              </a:rPr>
              <a:t>: War and Peas by Michael Foreman</a:t>
            </a:r>
            <a:endParaRPr lang="en-GB" sz="1050" dirty="0">
              <a:solidFill>
                <a:schemeClr val="tx1"/>
              </a:solidFill>
              <a:cs typeface="Arial" panose="020B0604020202020204" pitchFamily="34" charset="0"/>
            </a:endParaRPr>
          </a:p>
          <a:p>
            <a:pPr algn="just"/>
            <a:r>
              <a:rPr lang="en-GB" sz="1050" dirty="0">
                <a:solidFill>
                  <a:schemeClr val="tx1"/>
                </a:solidFill>
                <a:cs typeface="Arial" panose="020B0604020202020204" pitchFamily="34" charset="0"/>
              </a:rPr>
              <a:t>The children </a:t>
            </a:r>
            <a:r>
              <a:rPr lang="en-GB" sz="1050" dirty="0" smtClean="0">
                <a:solidFill>
                  <a:schemeClr val="tx1"/>
                </a:solidFill>
                <a:cs typeface="Arial" panose="020B0604020202020204" pitchFamily="34" charset="0"/>
              </a:rPr>
              <a:t>will be taught how to identify and understand meanings of a wide range of conjunctions used to link events together. They will recognise different narrative genres and learn how to suggests reasons for actions and events.</a:t>
            </a:r>
            <a:endParaRPr lang="en-GB" sz="1050" dirty="0">
              <a:solidFill>
                <a:schemeClr val="tx1"/>
              </a:solidFill>
              <a:cs typeface="Arial" panose="020B0604020202020204" pitchFamily="34" charset="0"/>
            </a:endParaRPr>
          </a:p>
          <a:p>
            <a:pPr algn="just"/>
            <a:endParaRPr lang="en-GB" sz="1050" b="1" dirty="0" smtClean="0">
              <a:solidFill>
                <a:schemeClr val="tx1"/>
              </a:solidFill>
              <a:cs typeface="Arial" panose="020B0604020202020204" pitchFamily="34" charset="0"/>
            </a:endParaRPr>
          </a:p>
          <a:p>
            <a:pPr algn="just"/>
            <a:r>
              <a:rPr lang="en-GB" sz="1050" b="1" dirty="0" smtClean="0">
                <a:solidFill>
                  <a:schemeClr val="tx1"/>
                </a:solidFill>
                <a:cs typeface="Arial" panose="020B0604020202020204" pitchFamily="34" charset="0"/>
              </a:rPr>
              <a:t>Historical Fiction: </a:t>
            </a:r>
            <a:r>
              <a:rPr lang="en-GB" sz="1050" dirty="0" smtClean="0">
                <a:solidFill>
                  <a:schemeClr val="tx1"/>
                </a:solidFill>
                <a:cs typeface="Arial" panose="020B0604020202020204" pitchFamily="34" charset="0"/>
              </a:rPr>
              <a:t>War Horse by Michael Morpurgo</a:t>
            </a:r>
          </a:p>
          <a:p>
            <a:pPr algn="just"/>
            <a:r>
              <a:rPr lang="en-GB" sz="1050" dirty="0" smtClean="0">
                <a:solidFill>
                  <a:schemeClr val="tx1"/>
                </a:solidFill>
                <a:cs typeface="Arial" panose="020B0604020202020204" pitchFamily="34" charset="0"/>
              </a:rPr>
              <a:t>The children will read and summarise a chapter, revise clauses and conjunctions and explore on single-clause sentences for action scenes.</a:t>
            </a:r>
          </a:p>
          <a:p>
            <a:pPr algn="just"/>
            <a:endParaRPr lang="en-GB" sz="1000" b="1"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9" name="Rounded Rectangle 18"/>
          <p:cNvSpPr/>
          <p:nvPr/>
        </p:nvSpPr>
        <p:spPr>
          <a:xfrm>
            <a:off x="133351" y="4511040"/>
            <a:ext cx="2622912" cy="220104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solidFill>
                <a:schemeClr val="tx1"/>
              </a:solidFill>
            </a:endParaRPr>
          </a:p>
          <a:p>
            <a:pPr algn="ctr"/>
            <a:endParaRPr lang="en-GB" sz="2400" dirty="0">
              <a:solidFill>
                <a:schemeClr val="tx1"/>
              </a:solidFill>
            </a:endParaRPr>
          </a:p>
          <a:p>
            <a:pPr algn="ctr"/>
            <a:endParaRPr lang="en-GB" sz="900" b="1" u="sng" dirty="0" smtClean="0">
              <a:solidFill>
                <a:schemeClr val="tx1"/>
              </a:solidFill>
            </a:endParaRPr>
          </a:p>
          <a:p>
            <a:pPr algn="ctr"/>
            <a:r>
              <a:rPr lang="en-GB" sz="1400" b="1" u="sng" dirty="0" smtClean="0">
                <a:solidFill>
                  <a:schemeClr val="tx1"/>
                </a:solidFill>
                <a:latin typeface="Ravie" panose="04040805050809020602" pitchFamily="82" charset="0"/>
              </a:rPr>
              <a:t>Innovation</a:t>
            </a:r>
            <a:r>
              <a:rPr lang="en-GB" sz="1400" dirty="0" smtClean="0">
                <a:solidFill>
                  <a:schemeClr val="tx1"/>
                </a:solidFill>
              </a:rPr>
              <a:t> </a:t>
            </a:r>
            <a:endParaRPr lang="en-GB" sz="1400" dirty="0">
              <a:solidFill>
                <a:schemeClr val="tx1"/>
              </a:solidFill>
            </a:endParaRPr>
          </a:p>
          <a:p>
            <a:r>
              <a:rPr lang="en-GB" sz="1050" dirty="0">
                <a:solidFill>
                  <a:schemeClr val="tx1"/>
                </a:solidFill>
              </a:rPr>
              <a:t>In Computing, </a:t>
            </a:r>
            <a:r>
              <a:rPr lang="en-GB" sz="1050" dirty="0" smtClean="0">
                <a:solidFill>
                  <a:schemeClr val="tx1"/>
                </a:solidFill>
              </a:rPr>
              <a:t>the children will be learning all about coding. They will use simplify code to make their programming more efficient. They will use variables in their code and create a simple playable game.</a:t>
            </a:r>
          </a:p>
          <a:p>
            <a:r>
              <a:rPr lang="en-GB" sz="1050" dirty="0" smtClean="0">
                <a:solidFill>
                  <a:schemeClr val="tx1"/>
                </a:solidFill>
              </a:rPr>
              <a:t>In </a:t>
            </a:r>
            <a:r>
              <a:rPr lang="en-GB" sz="1050" dirty="0">
                <a:solidFill>
                  <a:schemeClr val="tx1"/>
                </a:solidFill>
              </a:rPr>
              <a:t>DT, </a:t>
            </a:r>
            <a:r>
              <a:rPr lang="en-GB" sz="1050" dirty="0" smtClean="0">
                <a:solidFill>
                  <a:schemeClr val="tx1"/>
                </a:solidFill>
              </a:rPr>
              <a:t>children </a:t>
            </a:r>
            <a:r>
              <a:rPr lang="en-GB" sz="1050" dirty="0" smtClean="0">
                <a:solidFill>
                  <a:schemeClr val="tx1"/>
                </a:solidFill>
              </a:rPr>
              <a:t>will learn to design and develop a program house and promote a Micro: bit electronic charm to use in low light conditions.</a:t>
            </a:r>
            <a:endParaRPr lang="en-GB" sz="10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2400" dirty="0">
              <a:solidFill>
                <a:schemeClr val="tx1"/>
              </a:solidFill>
            </a:endParaRPr>
          </a:p>
        </p:txBody>
      </p:sp>
      <p:sp>
        <p:nvSpPr>
          <p:cNvPr id="23" name="Rounded Rectangle 22"/>
          <p:cNvSpPr/>
          <p:nvPr/>
        </p:nvSpPr>
        <p:spPr>
          <a:xfrm>
            <a:off x="3004457" y="4511040"/>
            <a:ext cx="2599508" cy="2201045"/>
          </a:xfrm>
          <a:prstGeom prst="roundRect">
            <a:avLst>
              <a:gd name="adj" fmla="val 1381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smtClean="0">
                <a:solidFill>
                  <a:schemeClr val="tx1"/>
                </a:solidFill>
                <a:latin typeface="Ravie" panose="04040805050809020602" pitchFamily="82" charset="0"/>
              </a:rPr>
              <a:t>Humanities</a:t>
            </a:r>
            <a:endParaRPr lang="en-GB" sz="1600" b="1" u="sng" dirty="0">
              <a:solidFill>
                <a:schemeClr val="tx1"/>
              </a:solidFill>
              <a:latin typeface="Ravie" panose="04040805050809020602" pitchFamily="82" charset="0"/>
            </a:endParaRPr>
          </a:p>
          <a:p>
            <a:pPr algn="just"/>
            <a:r>
              <a:rPr lang="en-GB" sz="1050" dirty="0">
                <a:solidFill>
                  <a:schemeClr val="tx1"/>
                </a:solidFill>
              </a:rPr>
              <a:t>In History, children will </a:t>
            </a:r>
            <a:r>
              <a:rPr lang="en-GB" sz="1050" dirty="0" smtClean="0">
                <a:solidFill>
                  <a:schemeClr val="tx1"/>
                </a:solidFill>
              </a:rPr>
              <a:t>learn about the Mayans. They will explore where and when the remains of the Mayan civilisation were discovered. The children will find out about the city states of Maya and society was organised. </a:t>
            </a:r>
          </a:p>
          <a:p>
            <a:pPr algn="just"/>
            <a:r>
              <a:rPr lang="en-GB" sz="1050" dirty="0" smtClean="0">
                <a:solidFill>
                  <a:schemeClr val="tx1"/>
                </a:solidFill>
              </a:rPr>
              <a:t>In </a:t>
            </a:r>
            <a:r>
              <a:rPr lang="en-GB" sz="1050" dirty="0">
                <a:solidFill>
                  <a:schemeClr val="tx1"/>
                </a:solidFill>
              </a:rPr>
              <a:t>RE, </a:t>
            </a:r>
            <a:r>
              <a:rPr lang="en-GB" sz="1050" dirty="0" smtClean="0">
                <a:solidFill>
                  <a:schemeClr val="tx1"/>
                </a:solidFill>
              </a:rPr>
              <a:t> children will find out about the different beliefs of religious and non religious communities in our local area. They will consider the ways in which belonging to a religious community can help people.</a:t>
            </a:r>
            <a:endParaRPr lang="en-GB" sz="2400" dirty="0">
              <a:solidFill>
                <a:schemeClr val="tx1"/>
              </a:solidFill>
            </a:endParaRPr>
          </a:p>
        </p:txBody>
      </p:sp>
      <p:sp>
        <p:nvSpPr>
          <p:cNvPr id="24" name="Rounded Rectangle 23"/>
          <p:cNvSpPr/>
          <p:nvPr/>
        </p:nvSpPr>
        <p:spPr>
          <a:xfrm>
            <a:off x="5982789" y="4511040"/>
            <a:ext cx="2756262" cy="220104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u="sng" dirty="0">
              <a:solidFill>
                <a:schemeClr val="tx1"/>
              </a:solidFill>
            </a:endParaRPr>
          </a:p>
          <a:p>
            <a:pPr algn="ctr"/>
            <a:endParaRPr lang="en-GB" sz="1600" b="1" u="sng" dirty="0" smtClean="0">
              <a:solidFill>
                <a:schemeClr val="tx1"/>
              </a:solidFill>
            </a:endParaRPr>
          </a:p>
          <a:p>
            <a:pPr algn="ctr"/>
            <a:r>
              <a:rPr lang="en-GB" sz="1600" b="1" u="sng" dirty="0" smtClean="0">
                <a:solidFill>
                  <a:schemeClr val="tx1"/>
                </a:solidFill>
                <a:latin typeface="Ravie" panose="04040805050809020602" pitchFamily="82" charset="0"/>
              </a:rPr>
              <a:t>Wellbeing</a:t>
            </a:r>
            <a:endParaRPr lang="en-GB" sz="1600" b="1" u="sng" dirty="0">
              <a:solidFill>
                <a:schemeClr val="tx1"/>
              </a:solidFill>
              <a:latin typeface="Ravie" panose="04040805050809020602" pitchFamily="82" charset="0"/>
            </a:endParaRPr>
          </a:p>
          <a:p>
            <a:pPr algn="just"/>
            <a:r>
              <a:rPr lang="en-GB" sz="1050" dirty="0">
                <a:solidFill>
                  <a:schemeClr val="tx1"/>
                </a:solidFill>
                <a:cs typeface="Arial" panose="020B0604020202020204" pitchFamily="34" charset="0"/>
              </a:rPr>
              <a:t>In PSHE, we will be looking at </a:t>
            </a:r>
          </a:p>
          <a:p>
            <a:pPr algn="just"/>
            <a:r>
              <a:rPr lang="en-GB" sz="1050" dirty="0">
                <a:solidFill>
                  <a:schemeClr val="tx1"/>
                </a:solidFill>
                <a:cs typeface="Arial" panose="020B0604020202020204" pitchFamily="34" charset="0"/>
              </a:rPr>
              <a:t>Health and Wellbeing and how Positive Thinking can influence our choices.</a:t>
            </a:r>
          </a:p>
          <a:p>
            <a:pPr algn="just"/>
            <a:r>
              <a:rPr lang="en-GB" sz="1050" dirty="0">
                <a:solidFill>
                  <a:schemeClr val="tx1"/>
                </a:solidFill>
                <a:cs typeface="Arial" panose="020B0604020202020204" pitchFamily="34" charset="0"/>
              </a:rPr>
              <a:t>In PE, we will be developing skills in games, dance and gymnastics with extra sessions linked to class learning with Stevenage Borough FC.</a:t>
            </a:r>
          </a:p>
          <a:p>
            <a:pPr algn="ctr"/>
            <a:endParaRPr lang="en-GB" sz="2400" dirty="0">
              <a:solidFill>
                <a:schemeClr val="tx1"/>
              </a:solidFill>
            </a:endParaRPr>
          </a:p>
          <a:p>
            <a:pPr algn="ctr"/>
            <a:endParaRPr lang="en-GB" sz="2400" dirty="0">
              <a:solidFill>
                <a:schemeClr val="tx1"/>
              </a:solidFill>
            </a:endParaRPr>
          </a:p>
        </p:txBody>
      </p:sp>
      <p:sp>
        <p:nvSpPr>
          <p:cNvPr id="25" name="Rounded Rectangle 24"/>
          <p:cNvSpPr/>
          <p:nvPr/>
        </p:nvSpPr>
        <p:spPr>
          <a:xfrm>
            <a:off x="9117874" y="4511040"/>
            <a:ext cx="2797900" cy="220104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u="sng" smtClean="0">
              <a:solidFill>
                <a:schemeClr val="tx1"/>
              </a:solidFill>
              <a:latin typeface="Ravie" panose="04040805050809020602" pitchFamily="82" charset="0"/>
            </a:endParaRPr>
          </a:p>
          <a:p>
            <a:pPr algn="ctr"/>
            <a:r>
              <a:rPr lang="en-GB" sz="1600" b="1" u="sng" smtClean="0">
                <a:solidFill>
                  <a:schemeClr val="tx1"/>
                </a:solidFill>
                <a:latin typeface="Ravie" panose="04040805050809020602" pitchFamily="82" charset="0"/>
              </a:rPr>
              <a:t>The </a:t>
            </a:r>
            <a:r>
              <a:rPr lang="en-GB" sz="1600" b="1" u="sng" dirty="0">
                <a:solidFill>
                  <a:schemeClr val="tx1"/>
                </a:solidFill>
                <a:latin typeface="Ravie" panose="04040805050809020602" pitchFamily="82" charset="0"/>
              </a:rPr>
              <a:t>Arts</a:t>
            </a:r>
          </a:p>
          <a:p>
            <a:pPr algn="just"/>
            <a:r>
              <a:rPr lang="en-GB" sz="1050" dirty="0">
                <a:solidFill>
                  <a:schemeClr val="tx1"/>
                </a:solidFill>
              </a:rPr>
              <a:t>In Music</a:t>
            </a:r>
            <a:r>
              <a:rPr lang="en-GB" sz="1050" dirty="0" smtClean="0">
                <a:solidFill>
                  <a:schemeClr val="tx1"/>
                </a:solidFill>
              </a:rPr>
              <a:t>, children</a:t>
            </a:r>
            <a:r>
              <a:rPr lang="en-GB" sz="1050" dirty="0" smtClean="0">
                <a:solidFill>
                  <a:schemeClr val="tx1"/>
                </a:solidFill>
                <a:cs typeface="Arial" panose="020B0604020202020204" pitchFamily="34" charset="0"/>
              </a:rPr>
              <a:t> </a:t>
            </a:r>
            <a:r>
              <a:rPr lang="en-GB" sz="1050" dirty="0">
                <a:solidFill>
                  <a:schemeClr val="tx1"/>
                </a:solidFill>
                <a:cs typeface="Arial" panose="020B0604020202020204" pitchFamily="34" charset="0"/>
              </a:rPr>
              <a:t>will be following the Charanga music scheme. </a:t>
            </a:r>
            <a:r>
              <a:rPr lang="en-GB" sz="1050" dirty="0" smtClean="0">
                <a:solidFill>
                  <a:schemeClr val="tx1"/>
                </a:solidFill>
                <a:cs typeface="Arial" panose="020B0604020202020204" pitchFamily="34" charset="0"/>
              </a:rPr>
              <a:t>There will be new topics each term throughout the year.</a:t>
            </a:r>
            <a:endParaRPr lang="en-GB" sz="1050" dirty="0">
              <a:solidFill>
                <a:schemeClr val="tx1"/>
              </a:solidFill>
            </a:endParaRPr>
          </a:p>
          <a:p>
            <a:pPr algn="just"/>
            <a:r>
              <a:rPr lang="en-GB" sz="1050" dirty="0" smtClean="0">
                <a:solidFill>
                  <a:schemeClr val="tx1"/>
                </a:solidFill>
              </a:rPr>
              <a:t>In </a:t>
            </a:r>
            <a:r>
              <a:rPr lang="en-GB" sz="1050" dirty="0">
                <a:solidFill>
                  <a:schemeClr val="tx1"/>
                </a:solidFill>
              </a:rPr>
              <a:t>French, </a:t>
            </a:r>
            <a:r>
              <a:rPr lang="en-GB" sz="1050" dirty="0" smtClean="0">
                <a:solidFill>
                  <a:schemeClr val="tx1"/>
                </a:solidFill>
              </a:rPr>
              <a:t>children will use their detective skills to spot cognates and will learn new transport-related vocabulary and construct sentences using parts of the verb –</a:t>
            </a:r>
            <a:r>
              <a:rPr lang="en-GB" sz="1050" dirty="0" err="1" smtClean="0">
                <a:solidFill>
                  <a:schemeClr val="tx1"/>
                </a:solidFill>
              </a:rPr>
              <a:t>aller</a:t>
            </a:r>
            <a:r>
              <a:rPr lang="en-GB" sz="1050" dirty="0" smtClean="0">
                <a:solidFill>
                  <a:schemeClr val="tx1"/>
                </a:solidFill>
              </a:rPr>
              <a:t>-to go and prepositions to express going on holiday to a different country.</a:t>
            </a:r>
          </a:p>
          <a:p>
            <a:pPr algn="just"/>
            <a:r>
              <a:rPr lang="en-GB" sz="1050" dirty="0" smtClean="0">
                <a:solidFill>
                  <a:schemeClr val="tx1"/>
                </a:solidFill>
              </a:rPr>
              <a:t>In </a:t>
            </a:r>
            <a:r>
              <a:rPr lang="en-GB" sz="1050" dirty="0" smtClean="0">
                <a:solidFill>
                  <a:schemeClr val="tx1"/>
                </a:solidFill>
              </a:rPr>
              <a:t>Art, </a:t>
            </a:r>
            <a:r>
              <a:rPr lang="en-GB" sz="1050" dirty="0" smtClean="0">
                <a:solidFill>
                  <a:schemeClr val="tx1"/>
                </a:solidFill>
              </a:rPr>
              <a:t>children will design a </a:t>
            </a:r>
            <a:r>
              <a:rPr lang="en-GB" sz="1050" dirty="0">
                <a:solidFill>
                  <a:schemeClr val="tx1"/>
                </a:solidFill>
              </a:rPr>
              <a:t>M</a:t>
            </a:r>
            <a:r>
              <a:rPr lang="en-GB" sz="1050" dirty="0" smtClean="0">
                <a:solidFill>
                  <a:schemeClr val="tx1"/>
                </a:solidFill>
              </a:rPr>
              <a:t>aya mask which were used to decorate the temple.</a:t>
            </a:r>
            <a:endParaRPr lang="en-GB" sz="2400" dirty="0">
              <a:solidFill>
                <a:schemeClr val="tx1"/>
              </a:solidFill>
            </a:endParaRPr>
          </a:p>
          <a:p>
            <a:pPr algn="ctr"/>
            <a:endParaRPr lang="en-GB" sz="2400" dirty="0">
              <a:solidFill>
                <a:schemeClr val="tx1"/>
              </a:solidFill>
            </a:endParaRPr>
          </a:p>
        </p:txBody>
      </p:sp>
      <p:sp>
        <p:nvSpPr>
          <p:cNvPr id="28" name="Rounded Rectangle 27"/>
          <p:cNvSpPr/>
          <p:nvPr/>
        </p:nvSpPr>
        <p:spPr>
          <a:xfrm>
            <a:off x="4206241" y="140608"/>
            <a:ext cx="3873276" cy="17143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smtClean="0">
                <a:solidFill>
                  <a:schemeClr val="tx1"/>
                </a:solidFill>
                <a:latin typeface="Ravie" panose="04040805050809020602" pitchFamily="82" charset="0"/>
                <a:cs typeface="Arial" panose="020B0604020202020204" pitchFamily="34" charset="0"/>
              </a:rPr>
              <a:t>Maths</a:t>
            </a:r>
          </a:p>
          <a:p>
            <a:pPr algn="just"/>
            <a:r>
              <a:rPr lang="en-GB" sz="1050" dirty="0" smtClean="0">
                <a:solidFill>
                  <a:schemeClr val="tx1"/>
                </a:solidFill>
                <a:cs typeface="Arial" panose="020B0604020202020204" pitchFamily="34" charset="0"/>
              </a:rPr>
              <a:t>Children </a:t>
            </a:r>
            <a:r>
              <a:rPr lang="en-GB" sz="1050" dirty="0">
                <a:solidFill>
                  <a:schemeClr val="tx1"/>
                </a:solidFill>
                <a:cs typeface="Arial" panose="020B0604020202020204" pitchFamily="34" charset="0"/>
              </a:rPr>
              <a:t>will be taught place value which will include counting in multiples of 10, 100, 1000, Roman numerals, identifying, representing and estimating and rounding to the nearest 10, 100 and 1000. The children will be taught to read, write, order and compare numbers.</a:t>
            </a:r>
          </a:p>
          <a:p>
            <a:pPr algn="just"/>
            <a:r>
              <a:rPr lang="en-GB" sz="1050" dirty="0">
                <a:solidFill>
                  <a:schemeClr val="tx1"/>
                </a:solidFill>
                <a:cs typeface="Arial" panose="020B0604020202020204" pitchFamily="34" charset="0"/>
              </a:rPr>
              <a:t>Children will be taught to add, subtract, multiply and divide (mentally and written) to solve problems.</a:t>
            </a:r>
          </a:p>
          <a:p>
            <a:pPr algn="ctr"/>
            <a:endParaRPr lang="en-GB" sz="1050" dirty="0">
              <a:latin typeface="Arial" panose="020B0604020202020204" pitchFamily="34" charset="0"/>
              <a:cs typeface="Arial" panose="020B0604020202020204" pitchFamily="34" charset="0"/>
            </a:endParaRPr>
          </a:p>
        </p:txBody>
      </p:sp>
      <p:sp>
        <p:nvSpPr>
          <p:cNvPr id="29" name="Rounded Rectangle 28"/>
          <p:cNvSpPr/>
          <p:nvPr/>
        </p:nvSpPr>
        <p:spPr>
          <a:xfrm>
            <a:off x="8343902" y="126067"/>
            <a:ext cx="3671886" cy="2231371"/>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smtClean="0">
                <a:solidFill>
                  <a:schemeClr val="tx1"/>
                </a:solidFill>
                <a:latin typeface="Ravie" panose="04040805050809020602" pitchFamily="82" charset="0"/>
              </a:rPr>
              <a:t>Science</a:t>
            </a:r>
            <a:endParaRPr lang="en-GB" sz="1600" b="1" u="sng" dirty="0">
              <a:solidFill>
                <a:schemeClr val="tx1"/>
              </a:solidFill>
              <a:latin typeface="Ravie" panose="04040805050809020602" pitchFamily="82" charset="0"/>
            </a:endParaRPr>
          </a:p>
          <a:p>
            <a:pPr algn="ctr"/>
            <a:r>
              <a:rPr lang="en-GB" sz="1600" b="1" u="sng" dirty="0" smtClean="0">
                <a:solidFill>
                  <a:schemeClr val="tx1"/>
                </a:solidFill>
                <a:latin typeface="Ravie" panose="04040805050809020602" pitchFamily="82" charset="0"/>
              </a:rPr>
              <a:t>Rocks(Year </a:t>
            </a:r>
            <a:r>
              <a:rPr lang="en-GB" sz="1600" b="1" u="sng" dirty="0">
                <a:solidFill>
                  <a:schemeClr val="tx1"/>
                </a:solidFill>
                <a:latin typeface="Ravie" panose="04040805050809020602" pitchFamily="82" charset="0"/>
              </a:rPr>
              <a:t>3/4</a:t>
            </a:r>
            <a:r>
              <a:rPr lang="en-GB" sz="1600" b="1" u="sng" dirty="0" smtClean="0">
                <a:solidFill>
                  <a:schemeClr val="tx1"/>
                </a:solidFill>
                <a:latin typeface="Ravie" panose="04040805050809020602" pitchFamily="82" charset="0"/>
              </a:rPr>
              <a:t>)</a:t>
            </a:r>
          </a:p>
          <a:p>
            <a:pPr algn="ctr"/>
            <a:r>
              <a:rPr lang="en-GB" sz="1050" dirty="0" smtClean="0">
                <a:solidFill>
                  <a:schemeClr val="tx1"/>
                </a:solidFill>
                <a:cs typeface="Arial" panose="020B0604020202020204" pitchFamily="34" charset="0"/>
              </a:rPr>
              <a:t>Children will compare and describe different types of rocks. They will also describe how fossils are formed and have a go at making their own fossils. They will recognise that soils are made from rocks and organic matter.</a:t>
            </a:r>
          </a:p>
          <a:p>
            <a:pPr algn="ctr"/>
            <a:r>
              <a:rPr lang="en-GB" sz="1600" b="1" u="sng" dirty="0" smtClean="0">
                <a:solidFill>
                  <a:schemeClr val="tx1"/>
                </a:solidFill>
                <a:latin typeface="Ravie" panose="04040805050809020602" pitchFamily="82" charset="0"/>
              </a:rPr>
              <a:t>Earth and Space </a:t>
            </a:r>
            <a:r>
              <a:rPr lang="en-GB" sz="1600" b="1" u="sng" dirty="0">
                <a:solidFill>
                  <a:schemeClr val="tx1"/>
                </a:solidFill>
                <a:latin typeface="Ravie" panose="04040805050809020602" pitchFamily="82" charset="0"/>
              </a:rPr>
              <a:t>(Year 5/6</a:t>
            </a:r>
            <a:r>
              <a:rPr lang="en-GB" sz="1600" b="1" u="sng" dirty="0" smtClean="0">
                <a:solidFill>
                  <a:schemeClr val="tx1"/>
                </a:solidFill>
                <a:latin typeface="Ravie" panose="04040805050809020602" pitchFamily="82" charset="0"/>
              </a:rPr>
              <a:t>)</a:t>
            </a:r>
          </a:p>
          <a:p>
            <a:pPr algn="ctr"/>
            <a:r>
              <a:rPr lang="en-GB" sz="1050" dirty="0" smtClean="0">
                <a:solidFill>
                  <a:schemeClr val="tx1"/>
                </a:solidFill>
                <a:cs typeface="Arial" panose="020B0604020202020204" pitchFamily="34" charset="0"/>
              </a:rPr>
              <a:t>Children will understand about the relative movement, shapes and sizes of the earth, sun and moon. They will also learn about the rest of the solar system and human’s exploration of space.</a:t>
            </a:r>
            <a:endParaRPr lang="en-GB" sz="1050" dirty="0">
              <a:solidFill>
                <a:schemeClr val="tx1"/>
              </a:solidFill>
              <a:cs typeface="Arial" panose="020B0604020202020204" pitchFamily="34" charset="0"/>
            </a:endParaRPr>
          </a:p>
        </p:txBody>
      </p:sp>
      <p:pic>
        <p:nvPicPr>
          <p:cNvPr id="11" name="Picture 10">
            <a:extLst>
              <a:ext uri="{FF2B5EF4-FFF2-40B4-BE49-F238E27FC236}">
                <a16:creationId xmlns:a16="http://schemas.microsoft.com/office/drawing/2014/main" id="{BC5F685B-723C-44FD-B22E-4FBEBDB18988}"/>
              </a:ext>
            </a:extLst>
          </p:cNvPr>
          <p:cNvPicPr>
            <a:picLocks noChangeAspect="1"/>
          </p:cNvPicPr>
          <p:nvPr/>
        </p:nvPicPr>
        <p:blipFill>
          <a:blip r:embed="rId2"/>
          <a:stretch>
            <a:fillRect/>
          </a:stretch>
        </p:blipFill>
        <p:spPr>
          <a:xfrm>
            <a:off x="3245373" y="3479527"/>
            <a:ext cx="726552" cy="726552"/>
          </a:xfrm>
          <a:prstGeom prst="rect">
            <a:avLst/>
          </a:prstGeom>
        </p:spPr>
      </p:pic>
      <p:pic>
        <p:nvPicPr>
          <p:cNvPr id="12" name="Picture 11">
            <a:extLst>
              <a:ext uri="{FF2B5EF4-FFF2-40B4-BE49-F238E27FC236}">
                <a16:creationId xmlns:a16="http://schemas.microsoft.com/office/drawing/2014/main" id="{BC5F685B-723C-44FD-B22E-4FBEBDB18988}"/>
              </a:ext>
            </a:extLst>
          </p:cNvPr>
          <p:cNvPicPr>
            <a:picLocks noChangeAspect="1"/>
          </p:cNvPicPr>
          <p:nvPr/>
        </p:nvPicPr>
        <p:blipFill>
          <a:blip r:embed="rId2"/>
          <a:stretch>
            <a:fillRect/>
          </a:stretch>
        </p:blipFill>
        <p:spPr>
          <a:xfrm>
            <a:off x="7812378" y="3465551"/>
            <a:ext cx="740528" cy="740528"/>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42" y="2550837"/>
            <a:ext cx="2357929" cy="1829428"/>
          </a:xfrm>
          <a:prstGeom prst="rect">
            <a:avLst/>
          </a:prstGeom>
          <a:effectLst>
            <a:softEdge rad="63500"/>
          </a:effectLst>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8340" y="2494579"/>
            <a:ext cx="2434747" cy="1879320"/>
          </a:xfrm>
          <a:prstGeom prst="rect">
            <a:avLst/>
          </a:prstGeom>
          <a:effectLst>
            <a:softEdge rad="63500"/>
          </a:effectLst>
        </p:spPr>
      </p:pic>
    </p:spTree>
    <p:extLst>
      <p:ext uri="{BB962C8B-B14F-4D97-AF65-F5344CB8AC3E}">
        <p14:creationId xmlns:p14="http://schemas.microsoft.com/office/powerpoint/2010/main" val="597015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1329</TotalTime>
  <Words>913</Words>
  <Application>Microsoft Office PowerPoint</Application>
  <PresentationFormat>Widescreen</PresentationFormat>
  <Paragraphs>106</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Calibri Light</vt:lpstr>
      <vt:lpstr>Ravie</vt:lpstr>
      <vt:lpstr>Office Theme</vt:lpstr>
      <vt:lpstr>1_Office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Clyde Brennan</dc:creator>
  <cp:lastModifiedBy>Roli Okoturo</cp:lastModifiedBy>
  <cp:revision>114</cp:revision>
  <cp:lastPrinted>2022-04-01T12:20:42Z</cp:lastPrinted>
  <dcterms:created xsi:type="dcterms:W3CDTF">2017-05-17T08:02:23Z</dcterms:created>
  <dcterms:modified xsi:type="dcterms:W3CDTF">2022-07-21T14:46:33Z</dcterms:modified>
</cp:coreProperties>
</file>